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Q2 2026</c:v>
                </c:pt>
              </c:strCache>
            </c:strRef>
          </c:tx>
          <c:spPr>
            <a:solidFill>
              <a:srgbClr val="B9CEE2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Centro</c:v>
                </c:pt>
                <c:pt idx="1">
                  <c:v>Norte</c:v>
                </c:pt>
                <c:pt idx="2">
                  <c:v>Sur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1000000</c:v>
                </c:pt>
                <c:pt idx="1">
                  <c:v>900000</c:v>
                </c:pt>
                <c:pt idx="2">
                  <c:v>600000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Q3 2026</c:v>
                </c:pt>
              </c:strCache>
            </c:strRef>
          </c:tx>
          <c:spPr>
            <a:solidFill>
              <a:srgbClr val="397EBB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Centro</c:v>
                </c:pt>
                <c:pt idx="1">
                  <c:v>Norte</c:v>
                </c:pt>
                <c:pt idx="2">
                  <c:v>Sur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1080000</c:v>
                </c:pt>
                <c:pt idx="1">
                  <c:v>900000</c:v>
                </c:pt>
                <c:pt idx="2">
                  <c:v>720000</c:v>
                </c:pt>
              </c:numCache>
            </c:numRef>
          </c:val>
        </c:ser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/>
        <c:numFmt formatCode="$#,##0" sourceLinked="0"/>
        <c:majorTickMark val="out"/>
        <c:minorTickMark val="none"/>
        <c:tickLblPos val="nextTo"/>
        <c:txPr>
          <a:bodyPr/>
          <a:lstStyle/>
          <a:p>
            <a:pPr>
              <a:defRPr sz="1100"/>
            </a:pPr>
          </a:p>
        </c:txPr>
        <c:crossAx val="-2068027336"/>
        <c:crosses val="autoZero"/>
      </c:valAx>
    </c:plotArea>
    <c:legend>
      <c:legendPos val="b"/>
      <c:overlay val="0"/>
      <c:txPr>
        <a:bodyPr/>
        <a:lstStyle/>
        <a:p>
          <a:pPr>
            <a:defRPr sz="1200"/>
          </a:pPr>
        </a:p>
      </c:txPr>
    </c:legend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2860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100" b="1">
                <a:solidFill>
                  <a:srgbClr val="397EBB"/>
                </a:solidFill>
                <a:latin typeface="Arial"/>
              </a:defRPr>
            </a:pPr>
            <a:r>
              <a:t>PULSO / DIRECCION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31520"/>
            <a:ext cx="10972800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3200" b="1">
                <a:solidFill>
                  <a:srgbClr val="24466A"/>
                </a:solidFill>
                <a:latin typeface="Arial"/>
              </a:defRPr>
            </a:pPr>
            <a:r>
              <a:t>¿Qué explica nuestro trimestre?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673352"/>
            <a:ext cx="10972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500" b="0">
                <a:solidFill>
                  <a:srgbClr val="546C82"/>
                </a:solidFill>
                <a:latin typeface="Arial"/>
              </a:defRPr>
            </a:pPr>
            <a:r>
              <a:t>Ingresos registrados · Q3 2026 frente a Q2 2026 · Pesos mexicanos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73952"/>
            <a:ext cx="100584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900" b="0">
                <a:solidFill>
                  <a:srgbClr val="546C82"/>
                </a:solidFill>
                <a:latin typeface="Arial"/>
              </a:defRPr>
            </a:pPr>
            <a:r>
              <a:t>Muestra sintética · Corte: 30 de septiembre de 2026 · GNX Agents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0" y="6473952"/>
            <a:ext cx="4572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900" b="0">
                <a:solidFill>
                  <a:srgbClr val="546C82"/>
                </a:solidFill>
                <a:latin typeface="Arial"/>
              </a:defRPr>
            </a:pPr>
            <a: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2651760"/>
            <a:ext cx="32004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4500" b="1">
                <a:solidFill>
                  <a:srgbClr val="397EBB"/>
                </a:solidFill>
                <a:latin typeface="Arial"/>
              </a:defRPr>
            </a:pPr>
            <a:r>
              <a:t>$2.7 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3520440"/>
            <a:ext cx="3200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700" b="0">
                <a:solidFill>
                  <a:srgbClr val="24466A"/>
                </a:solidFill>
                <a:latin typeface="Arial"/>
              </a:defRPr>
            </a:pPr>
            <a:r>
              <a:t>Ingresos Q3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434840" y="2651760"/>
            <a:ext cx="32004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4500" b="1">
                <a:solidFill>
                  <a:srgbClr val="397EBB"/>
                </a:solidFill>
                <a:latin typeface="Arial"/>
              </a:defRPr>
            </a:pPr>
            <a:r>
              <a:t>+8%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434840" y="3520440"/>
            <a:ext cx="3200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700" b="0">
                <a:solidFill>
                  <a:srgbClr val="24466A"/>
                </a:solidFill>
                <a:latin typeface="Arial"/>
              </a:defRPr>
            </a:pPr>
            <a:r>
              <a:t>Cambio: +$200,000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21040" y="2651760"/>
            <a:ext cx="32004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4500" b="1">
                <a:solidFill>
                  <a:srgbClr val="397EBB"/>
                </a:solidFill>
                <a:latin typeface="Arial"/>
              </a:defRPr>
            </a:pPr>
            <a:r>
              <a:t>180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21040" y="3520440"/>
            <a:ext cx="3200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700" b="0">
                <a:solidFill>
                  <a:srgbClr val="24466A"/>
                </a:solidFill>
                <a:latin typeface="Arial"/>
              </a:defRPr>
            </a:pPr>
            <a:r>
              <a:t>Operaciones Q3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4617720"/>
            <a:ext cx="107899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400" b="1">
                <a:solidFill>
                  <a:srgbClr val="24466A"/>
                </a:solidFill>
                <a:latin typeface="Arial"/>
              </a:defRPr>
            </a:pPr>
            <a:r>
              <a:t>Sur aporta 60% del aumento; Centro aporta 40%. Norte permanece estable.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5577840"/>
            <a:ext cx="1078992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500" b="0">
                <a:solidFill>
                  <a:srgbClr val="546C82"/>
                </a:solidFill>
                <a:latin typeface="Arial"/>
              </a:defRPr>
            </a:pPr>
            <a:r>
              <a:t>Datos creados desde cero para PULSO. No representan clientes ni resultados de una empresa real.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2860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100" b="1">
                <a:solidFill>
                  <a:srgbClr val="397EBB"/>
                </a:solidFill>
                <a:latin typeface="Arial"/>
              </a:defRPr>
            </a:pPr>
            <a:r>
              <a:t>PULSO / DIRECCION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31520"/>
            <a:ext cx="10972800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3200" b="1">
                <a:solidFill>
                  <a:srgbClr val="24466A"/>
                </a:solidFill>
                <a:latin typeface="Arial"/>
              </a:defRPr>
            </a:pPr>
            <a:r>
              <a:t>El total tiene una explicación por unidad.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673352"/>
            <a:ext cx="10972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500" b="0">
                <a:solidFill>
                  <a:srgbClr val="546C82"/>
                </a:solidFill>
                <a:latin typeface="Arial"/>
              </a:defRPr>
            </a:pPr>
            <a:r>
              <a:t>Comparativo de ingresos sintéticos · Gráfica editable con su hoja de datos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73952"/>
            <a:ext cx="100584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900" b="0">
                <a:solidFill>
                  <a:srgbClr val="546C82"/>
                </a:solidFill>
                <a:latin typeface="Arial"/>
              </a:defRPr>
            </a:pPr>
            <a:r>
              <a:t>Muestra sintética · Corte: 30 de septiembre de 2026 · GNX Agents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0" y="6473952"/>
            <a:ext cx="4572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900" b="0">
                <a:solidFill>
                  <a:srgbClr val="546C82"/>
                </a:solidFill>
                <a:latin typeface="Arial"/>
              </a:defRPr>
            </a:pPr>
            <a:r>
              <a:t>2</a:t>
            </a:r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548640" y="2423160"/>
          <a:ext cx="7589520" cy="36118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8458200" y="2560320"/>
            <a:ext cx="2971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 b="1">
                <a:solidFill>
                  <a:srgbClr val="24466A"/>
                </a:solidFill>
                <a:latin typeface="Arial"/>
              </a:defRPr>
            </a:pPr>
            <a:r>
              <a:t>Cambio por unidad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58200" y="3291840"/>
            <a:ext cx="301752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4466A"/>
                </a:solidFill>
                <a:latin typeface="Arial"/>
              </a:defRPr>
            </a:pPr>
            <a:r>
              <a:t>Centro: +$80,000</a:t>
            </a:r>
          </a:p>
          <a:p>
            <a:pPr>
              <a:spcAft>
                <a:spcPts val="1000"/>
              </a:spcAft>
              <a:defRPr sz="2000" b="0">
                <a:solidFill>
                  <a:srgbClr val="24466A"/>
                </a:solidFill>
                <a:latin typeface="Arial"/>
              </a:defRPr>
            </a:pPr>
            <a:r>
              <a:t>Norte: sin cambio</a:t>
            </a:r>
          </a:p>
          <a:p>
            <a:pPr>
              <a:spcAft>
                <a:spcPts val="1000"/>
              </a:spcAft>
              <a:defRPr sz="2000" b="0">
                <a:solidFill>
                  <a:srgbClr val="24466A"/>
                </a:solidFill>
                <a:latin typeface="Arial"/>
              </a:defRPr>
            </a:pPr>
            <a:r>
              <a:t>Sur: +$120,000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58200" y="5166360"/>
            <a:ext cx="30175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500" b="0">
                <a:solidFill>
                  <a:srgbClr val="546C82"/>
                </a:solidFill>
                <a:latin typeface="Arial"/>
              </a:defRPr>
            </a:pPr>
            <a:r>
              <a:t>La variación describe el cambio; no demuestra causalidad.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2860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100" b="1">
                <a:solidFill>
                  <a:srgbClr val="397EBB"/>
                </a:solidFill>
                <a:latin typeface="Arial"/>
              </a:defRPr>
            </a:pPr>
            <a:r>
              <a:t>PULSO / DIRECCION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31520"/>
            <a:ext cx="10972800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3200" b="1">
                <a:solidFill>
                  <a:srgbClr val="24466A"/>
                </a:solidFill>
                <a:latin typeface="Arial"/>
              </a:defRPr>
            </a:pPr>
            <a:r>
              <a:t>Cartera: distinguir total, vencido y antigüedad.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673352"/>
            <a:ext cx="10972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500" b="0">
                <a:solidFill>
                  <a:srgbClr val="546C82"/>
                </a:solidFill>
                <a:latin typeface="Arial"/>
              </a:defRPr>
            </a:pPr>
            <a:r>
              <a:t>Saldo al 30 de septiembre de 2026 · Datos sintéticos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73952"/>
            <a:ext cx="100584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900" b="0">
                <a:solidFill>
                  <a:srgbClr val="546C82"/>
                </a:solidFill>
                <a:latin typeface="Arial"/>
              </a:defRPr>
            </a:pPr>
            <a:r>
              <a:t>Muestra sintética · Corte: 30 de septiembre de 2026 · GNX Agents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0" y="6473952"/>
            <a:ext cx="4572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900" b="0">
                <a:solidFill>
                  <a:srgbClr val="546C82"/>
                </a:solidFill>
                <a:latin typeface="Arial"/>
              </a:defRPr>
            </a:pPr>
            <a:r>
              <a:t>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2651760"/>
            <a:ext cx="45720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4000" b="1">
                <a:solidFill>
                  <a:srgbClr val="397EBB"/>
                </a:solidFill>
                <a:latin typeface="Arial"/>
              </a:defRPr>
            </a:pPr>
            <a:r>
              <a:t>$420,000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3456432"/>
            <a:ext cx="45720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 b="0">
                <a:solidFill>
                  <a:srgbClr val="24466A"/>
                </a:solidFill>
                <a:latin typeface="Arial"/>
              </a:defRPr>
            </a:pPr>
            <a:r>
              <a:t>Cartera total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4160520"/>
            <a:ext cx="516636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200" b="0">
                <a:solidFill>
                  <a:srgbClr val="24466A"/>
                </a:solidFill>
                <a:latin typeface="Arial"/>
              </a:defRPr>
            </a:pPr>
            <a:r>
              <a:t>$126,000 vencidos / 30%</a:t>
            </a:r>
          </a:p>
          <a:p>
            <a:pPr>
              <a:spcAft>
                <a:spcPts val="1000"/>
              </a:spcAft>
              <a:defRPr sz="2200" b="0">
                <a:solidFill>
                  <a:srgbClr val="24466A"/>
                </a:solidFill>
                <a:latin typeface="Arial"/>
              </a:defRPr>
            </a:pPr>
            <a:r>
              <a:t>$294,000 vigentes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80760" y="2651760"/>
            <a:ext cx="5486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300" b="1">
                <a:solidFill>
                  <a:srgbClr val="24466A"/>
                </a:solidFill>
                <a:latin typeface="Arial"/>
              </a:defRPr>
            </a:pPr>
            <a:r>
              <a:t>Antigüedad de los $126,000 vencidos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80760" y="3611880"/>
            <a:ext cx="530352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200" b="0">
                <a:solidFill>
                  <a:srgbClr val="24466A"/>
                </a:solidFill>
                <a:latin typeface="Arial"/>
              </a:defRPr>
            </a:pPr>
            <a:r>
              <a:t>1-30 días: $84,000</a:t>
            </a:r>
          </a:p>
          <a:p>
            <a:pPr>
              <a:spcAft>
                <a:spcPts val="1000"/>
              </a:spcAft>
              <a:defRPr sz="2200" b="0">
                <a:solidFill>
                  <a:srgbClr val="24466A"/>
                </a:solidFill>
                <a:latin typeface="Arial"/>
              </a:defRPr>
            </a:pPr>
            <a:r>
              <a:t>31-60 días: $29,400</a:t>
            </a:r>
          </a:p>
          <a:p>
            <a:pPr>
              <a:spcAft>
                <a:spcPts val="1000"/>
              </a:spcAft>
              <a:defRPr sz="2200" b="0">
                <a:solidFill>
                  <a:srgbClr val="24466A"/>
                </a:solidFill>
                <a:latin typeface="Arial"/>
              </a:defRPr>
            </a:pPr>
            <a:r>
              <a:t>61 días o más: $12,600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580644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400" b="0">
                <a:solidFill>
                  <a:srgbClr val="546C82"/>
                </a:solidFill>
                <a:latin typeface="Arial"/>
              </a:defRPr>
            </a:pPr>
            <a:r>
              <a:t>Vencido: fecha de vencimiento anterior al corte. Grupos excluyentes.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2860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100" b="1">
                <a:solidFill>
                  <a:srgbClr val="397EBB"/>
                </a:solidFill>
                <a:latin typeface="Arial"/>
              </a:defRPr>
            </a:pPr>
            <a:r>
              <a:t>PULSO / DIRECCION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31520"/>
            <a:ext cx="10972800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3200" b="1">
                <a:solidFill>
                  <a:srgbClr val="24466A"/>
                </a:solidFill>
                <a:latin typeface="Arial"/>
              </a:defRPr>
            </a:pPr>
            <a:r>
              <a:t>Explorar un supuesto no es predecir el futuro.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673352"/>
            <a:ext cx="10972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500" b="0">
                <a:solidFill>
                  <a:srgbClr val="546C82"/>
                </a:solidFill>
                <a:latin typeface="Arial"/>
              </a:defRPr>
            </a:pPr>
            <a:r>
              <a:t>Escenario ilustrativo separado de los datos observados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73952"/>
            <a:ext cx="100584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900" b="0">
                <a:solidFill>
                  <a:srgbClr val="546C82"/>
                </a:solidFill>
                <a:latin typeface="Arial"/>
              </a:defRPr>
            </a:pPr>
            <a:r>
              <a:t>Muestra sintética · Corte: 30 de septiembre de 2026 · GNX Agents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0" y="6473952"/>
            <a:ext cx="4572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900" b="0">
                <a:solidFill>
                  <a:srgbClr val="546C82"/>
                </a:solidFill>
                <a:latin typeface="Arial"/>
              </a:defRPr>
            </a:pPr>
            <a:r>
              <a:t>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2560320"/>
            <a:ext cx="45720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 b="0">
                <a:solidFill>
                  <a:srgbClr val="24466A"/>
                </a:solidFill>
                <a:latin typeface="Arial"/>
              </a:defRPr>
            </a:pPr>
            <a:r>
              <a:t>Base observada Q3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3090672"/>
            <a:ext cx="48463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3200" b="1">
                <a:solidFill>
                  <a:srgbClr val="24466A"/>
                </a:solidFill>
                <a:latin typeface="Arial"/>
              </a:defRPr>
            </a:pPr>
            <a:r>
              <a:t>$2,700,000 MXN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0" y="2560320"/>
            <a:ext cx="45720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 b="0">
                <a:solidFill>
                  <a:srgbClr val="24466A"/>
                </a:solidFill>
                <a:latin typeface="Arial"/>
              </a:defRPr>
            </a:pPr>
            <a:r>
              <a:t>Supuesto: +5%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0" y="3090672"/>
            <a:ext cx="50292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3200" b="1">
                <a:solidFill>
                  <a:srgbClr val="397EBB"/>
                </a:solidFill>
                <a:latin typeface="Arial"/>
              </a:defRPr>
            </a:pPr>
            <a:r>
              <a:t>$2,835,000 MXN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4407408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400" b="1">
                <a:solidFill>
                  <a:srgbClr val="24466A"/>
                </a:solidFill>
                <a:latin typeface="Arial"/>
              </a:defRPr>
            </a:pPr>
            <a:r>
              <a:t>Cálculo: $2,700,000 × 1.05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5257800"/>
            <a:ext cx="1078992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 b="0">
                <a:solidFill>
                  <a:srgbClr val="546C82"/>
                </a:solidFill>
                <a:latin typeface="Arial"/>
              </a:defRPr>
            </a:pPr>
            <a:r>
              <a:t>Sin probabilidad estimada, sin causalidad modelada y sin meta aprobada. La siguiente pregunta es qué evidencia sostendría ese supuesto.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2860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100" b="1">
                <a:solidFill>
                  <a:srgbClr val="397EBB"/>
                </a:solidFill>
                <a:latin typeface="Arial"/>
              </a:defRPr>
            </a:pPr>
            <a:r>
              <a:t>PULSO / DIRECCION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31520"/>
            <a:ext cx="10972800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3200" b="1">
                <a:solidFill>
                  <a:srgbClr val="24466A"/>
                </a:solidFill>
                <a:latin typeface="Arial"/>
              </a:defRPr>
            </a:pPr>
            <a:r>
              <a:t>La reunión termina con mejores preguntas.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673352"/>
            <a:ext cx="10972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500" b="0">
                <a:solidFill>
                  <a:srgbClr val="546C82"/>
                </a:solidFill>
                <a:latin typeface="Arial"/>
              </a:defRPr>
            </a:pPr>
            <a:r>
              <a:t>Un siguiente paso para dirección, comercial y finanzas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73952"/>
            <a:ext cx="100584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900" b="0">
                <a:solidFill>
                  <a:srgbClr val="546C82"/>
                </a:solidFill>
                <a:latin typeface="Arial"/>
              </a:defRPr>
            </a:pPr>
            <a:r>
              <a:t>Muestra sintética · Corte: 30 de septiembre de 2026 · GNX Agents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0" y="6473952"/>
            <a:ext cx="4572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900" b="0">
                <a:solidFill>
                  <a:srgbClr val="546C82"/>
                </a:solidFill>
                <a:latin typeface="Arial"/>
              </a:defRPr>
            </a:pPr>
            <a:r>
              <a:t>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2487168"/>
            <a:ext cx="10881360" cy="2788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500" b="1">
                <a:solidFill>
                  <a:srgbClr val="24466A"/>
                </a:solidFill>
                <a:latin typeface="Arial"/>
              </a:defRPr>
            </a:pPr>
            <a:r>
              <a:t>01  ¿Qué cambió en Sur?</a:t>
            </a:r>
          </a:p>
          <a:p>
            <a:pPr>
              <a:spcAft>
                <a:spcPts val="1000"/>
              </a:spcAft>
              <a:defRPr sz="2500" b="1">
                <a:solidFill>
                  <a:srgbClr val="24466A"/>
                </a:solidFill>
                <a:latin typeface="Arial"/>
              </a:defRPr>
            </a:pPr>
            <a:r>
              <a:t>02  ¿Por qué Norte quedó estable?</a:t>
            </a:r>
          </a:p>
          <a:p>
            <a:pPr>
              <a:spcAft>
                <a:spcPts val="1000"/>
              </a:spcAft>
              <a:defRPr sz="2500" b="1">
                <a:solidFill>
                  <a:srgbClr val="24466A"/>
                </a:solidFill>
                <a:latin typeface="Arial"/>
              </a:defRPr>
            </a:pPr>
            <a:r>
              <a:t>03  ¿Qué saldos vencidos requieren revisión?</a:t>
            </a:r>
          </a:p>
          <a:p>
            <a:pPr>
              <a:spcAft>
                <a:spcPts val="1000"/>
              </a:spcAft>
              <a:defRPr sz="2500" b="1">
                <a:solidFill>
                  <a:srgbClr val="24466A"/>
                </a:solidFill>
                <a:latin typeface="Arial"/>
              </a:defRPr>
            </a:pPr>
            <a:r>
              <a:t>04  ¿Qué sustenta el escenario?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5596128"/>
            <a:ext cx="107899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500" b="0">
                <a:solidFill>
                  <a:srgbClr val="546C82"/>
                </a:solidFill>
                <a:latin typeface="Arial"/>
              </a:defRPr>
            </a:pPr>
            <a:r>
              <a:t>Fuente y diccionario: CSV e informe adjuntos. En una implementación se validan accesos, definiciones y fecha de actualización con los responsables del dato.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PULSO · El trimestre en perspectiva</dc:title>
  <dc:subject>Muestra sintética / Q3 frente a Q2 2026</dc:subject>
  <dc:creator>GNX Agents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